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4" r:id="rId4"/>
    <p:sldId id="1145" r:id="rId5"/>
    <p:sldId id="1146" r:id="rId6"/>
    <p:sldId id="1147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8582" y="2924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介绍了河姆渡遗址博物馆的历史、文化意义及其展示内容。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75" y="1412776"/>
            <a:ext cx="10699463" cy="13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99750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been to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Hemudu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Site Museum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Hemudu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Site has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history of 7,000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located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Yuyao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Ningbo, Zhejiang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 sites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 shows the rich culture of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Hemudu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Site, allowing visitors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deeper understanding of the history and culture of New Stone Age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15486" y="1143328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8083206" y="1598688"/>
            <a:ext cx="18838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most important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10343678" y="2102744"/>
            <a:ext cx="9749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have</a:t>
            </a:r>
            <a:endParaRPr lang="zh-CN" altLang="en-US" sz="20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9766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句意：河姆渡遗址有着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年的悠久历史。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为可数名词单数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388485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句意：它是中国最重要的文化遗址之一。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＋形容词最高级＋复数名词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”,important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）的最高级为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important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是三音节形容词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构成比较级和最高级时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需在前加修饰词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most,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比较级为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important,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最高级为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箭头右.eps" descr="id:2147490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3207" y="4839544"/>
            <a:ext cx="165735" cy="130810"/>
          </a:xfrm>
          <a:prstGeom prst="rect">
            <a:avLst/>
          </a:prstGeom>
        </p:spPr>
      </p:pic>
      <p:sp>
        <p:nvSpPr>
          <p:cNvPr id="13" name="内容占位符 4"/>
          <p:cNvSpPr txBox="1">
            <a:spLocks/>
          </p:cNvSpPr>
          <p:nvPr/>
        </p:nvSpPr>
        <p:spPr bwMode="auto">
          <a:xfrm>
            <a:off x="360854" y="56586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句意：博物馆展示了河姆渡遗址的丰富文化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让游客能更深入地了解新石器时代的历史文化。此处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“allow sb. to do sth.”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允许某人做某事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people at that time used to live a simple way of life, hunting,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growing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considered as the ones who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rice earliest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 shows thousands of cultural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 from the site, including pottery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陶器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stone tools, bone tools and wooden houses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502" y="796642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fishing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5758967" y="1228690"/>
            <a:ext cx="840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began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4692723" y="1691843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objects</a:t>
            </a:r>
            <a:endParaRPr lang="zh-CN" altLang="en-US" sz="20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26699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句意：当时的人们过着简单的生活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打猎、捕鱼和种植水稻。此空与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,fish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句意：他们被认为是历史上最早开始种植水稻的人。此空所在句的动作发生在过去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根据语境故用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）的过去式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句意：博物馆展示了从遗址中发现的数千件文物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包括陶器、石制工具、骨制工具和木制房屋。此处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数以千计的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）后接复数名词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,object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物品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）的复数形式为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also provides visitors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join in guided tours, watch documentaries and take part in hands-on activities to experience and imagine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people lived in tribes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villages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04713" y="843243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with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27707" y="1941804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3888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句意：博物馆还为游客提供不同的活动。此处考查固定搭配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“provide sb. with sth.”,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句意：游客可以随导游参观、观看资料、参与实践活动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体验和想象当时的人们如何在部落和村庄中生活。此处用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）引导宾语从句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表示方式。故填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visit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Hemudu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Site Museum is a great chance to learn about the history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of ancient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choice for students, history lovers and anyone who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learning 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Hemudu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have a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1383159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95006" y="1916832"/>
            <a:ext cx="1477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interested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句意：参观河姆渡博物馆是了解中国古代历史和文化的绝佳机会。此处用连接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表并列关系。故填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句意：对学生、历史爱好者及任何对了解过去感兴趣的人来说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它是一个好选择。此处考查固定搭配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interested in”,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58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18" y="980728"/>
            <a:ext cx="11479936" cy="43924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4989"/>
            <a:ext cx="11485848" cy="3900235"/>
          </a:xfrm>
        </p:spPr>
        <p:txBody>
          <a:bodyPr/>
          <a:lstStyle/>
          <a:p>
            <a:pPr hangingPunct="0"/>
            <a:r>
              <a:rPr lang="en-US" altLang="zh-CN" b="1"/>
              <a:t>1. </a:t>
            </a:r>
            <a:r>
              <a:rPr lang="zh-CN" altLang="zh-CN" b="1"/>
              <a:t>部分双音节和三音节及以上的形容词和副词</a:t>
            </a:r>
            <a:r>
              <a:rPr lang="en-US" altLang="zh-CN" b="1"/>
              <a:t>,</a:t>
            </a:r>
            <a:r>
              <a:rPr lang="zh-CN" altLang="zh-CN" b="1"/>
              <a:t>其比较级和最高级前必须加</a:t>
            </a:r>
            <a:r>
              <a:rPr lang="en-US" altLang="zh-CN" b="1"/>
              <a:t>more</a:t>
            </a:r>
            <a:r>
              <a:rPr lang="zh-CN" altLang="zh-CN" b="1"/>
              <a:t>和</a:t>
            </a:r>
            <a:r>
              <a:rPr lang="en-US" altLang="zh-CN" b="1"/>
              <a:t>most</a:t>
            </a:r>
            <a:r>
              <a:rPr lang="zh-CN" altLang="zh-CN" b="1"/>
              <a:t>（第</a:t>
            </a:r>
            <a:r>
              <a:rPr lang="en-US" altLang="zh-CN" b="1"/>
              <a:t>2</a:t>
            </a:r>
            <a:r>
              <a:rPr lang="zh-CN" altLang="zh-CN" b="1"/>
              <a:t>题）。</a:t>
            </a:r>
            <a:endParaRPr lang="zh-CN" altLang="zh-CN"/>
          </a:p>
          <a:p>
            <a:pPr hangingPunct="0"/>
            <a:r>
              <a:rPr lang="en-US" altLang="zh-CN" b="1"/>
              <a:t>2. begin</a:t>
            </a:r>
            <a:r>
              <a:rPr lang="zh-CN" altLang="zh-CN" b="1"/>
              <a:t>的过去式为不规则变化</a:t>
            </a:r>
            <a:r>
              <a:rPr lang="en-US" altLang="zh-CN" b="1"/>
              <a:t>,</a:t>
            </a:r>
            <a:r>
              <a:rPr lang="zh-CN" altLang="zh-CN" b="1"/>
              <a:t>即</a:t>
            </a:r>
            <a:r>
              <a:rPr lang="en-US" altLang="zh-CN" b="1"/>
              <a:t>began</a:t>
            </a:r>
            <a:r>
              <a:rPr lang="zh-CN" altLang="zh-CN" b="1"/>
              <a:t>（第</a:t>
            </a:r>
            <a:r>
              <a:rPr lang="en-US" altLang="zh-CN" b="1"/>
              <a:t>5</a:t>
            </a:r>
            <a:r>
              <a:rPr lang="zh-CN" altLang="zh-CN" b="1"/>
              <a:t>题）。</a:t>
            </a:r>
            <a:endParaRPr lang="zh-CN" altLang="zh-CN"/>
          </a:p>
          <a:p>
            <a:pPr hangingPunct="0"/>
            <a:r>
              <a:rPr lang="en-US" altLang="zh-CN" b="1"/>
              <a:t>3. wh-</a:t>
            </a:r>
            <a:r>
              <a:rPr lang="zh-CN" altLang="zh-CN" b="1"/>
              <a:t>词可用作连接代词</a:t>
            </a:r>
            <a:r>
              <a:rPr lang="en-US" altLang="zh-CN" b="1"/>
              <a:t>,</a:t>
            </a:r>
            <a:r>
              <a:rPr lang="zh-CN" altLang="zh-CN" b="1"/>
              <a:t>引导的宾语从句</a:t>
            </a:r>
            <a:r>
              <a:rPr lang="en-US" altLang="zh-CN" b="1"/>
              <a:t>,</a:t>
            </a:r>
            <a:r>
              <a:rPr lang="zh-CN" altLang="zh-CN" b="1"/>
              <a:t>表达不同的含义</a:t>
            </a:r>
            <a:r>
              <a:rPr lang="en-US" altLang="zh-CN" b="1"/>
              <a:t>,</a:t>
            </a:r>
            <a:r>
              <a:rPr lang="zh-CN" altLang="zh-CN" b="1"/>
              <a:t>如</a:t>
            </a:r>
            <a:r>
              <a:rPr lang="en-US" altLang="zh-CN" b="1"/>
              <a:t>what</a:t>
            </a:r>
            <a:r>
              <a:rPr lang="zh-CN" altLang="zh-CN" b="1"/>
              <a:t>表主语、宾语或表语</a:t>
            </a:r>
            <a:r>
              <a:rPr lang="en-US" altLang="zh-CN" b="1"/>
              <a:t>,when</a:t>
            </a:r>
            <a:r>
              <a:rPr lang="zh-CN" altLang="zh-CN" b="1"/>
              <a:t>表时间</a:t>
            </a:r>
            <a:r>
              <a:rPr lang="en-US" altLang="zh-CN" b="1"/>
              <a:t>,where</a:t>
            </a:r>
            <a:r>
              <a:rPr lang="zh-CN" altLang="zh-CN" b="1"/>
              <a:t>表地点</a:t>
            </a:r>
            <a:r>
              <a:rPr lang="en-US" altLang="zh-CN" b="1"/>
              <a:t>,why</a:t>
            </a:r>
            <a:r>
              <a:rPr lang="zh-CN" altLang="zh-CN" b="1"/>
              <a:t>表原因</a:t>
            </a:r>
            <a:r>
              <a:rPr lang="en-US" altLang="zh-CN" b="1"/>
              <a:t>,how</a:t>
            </a:r>
            <a:r>
              <a:rPr lang="zh-CN" altLang="zh-CN" b="1"/>
              <a:t>表方式（第</a:t>
            </a:r>
            <a:r>
              <a:rPr lang="en-US" altLang="zh-CN" b="1"/>
              <a:t>8</a:t>
            </a:r>
            <a:r>
              <a:rPr lang="zh-CN" altLang="zh-CN" b="1"/>
              <a:t>题）。</a:t>
            </a:r>
            <a:endParaRPr lang="zh-CN" altLang="zh-CN"/>
          </a:p>
          <a:p>
            <a:pPr hangingPunct="0"/>
            <a:r>
              <a:rPr lang="en-US" altLang="zh-CN" b="1"/>
              <a:t>4. be interested in ...</a:t>
            </a:r>
            <a:r>
              <a:rPr lang="zh-CN" altLang="zh-CN" b="1"/>
              <a:t>为固定搭配</a:t>
            </a:r>
            <a:r>
              <a:rPr lang="en-US" altLang="zh-CN" b="1"/>
              <a:t>,</a:t>
            </a:r>
            <a:r>
              <a:rPr lang="zh-CN" altLang="zh-CN" b="1"/>
              <a:t>表示某人</a:t>
            </a:r>
            <a:r>
              <a:rPr lang="en-US" altLang="zh-CN" b="1"/>
              <a:t>“</a:t>
            </a:r>
            <a:r>
              <a:rPr lang="zh-CN" altLang="zh-CN" b="1"/>
              <a:t>对</a:t>
            </a:r>
            <a:r>
              <a:rPr lang="en-US" altLang="zh-CN" b="1"/>
              <a:t>……</a:t>
            </a:r>
            <a:r>
              <a:rPr lang="zh-CN" altLang="zh-CN" b="1"/>
              <a:t>感兴趣</a:t>
            </a:r>
            <a:r>
              <a:rPr lang="en-US" altLang="zh-CN" b="1"/>
              <a:t>”,</a:t>
            </a:r>
            <a:r>
              <a:rPr lang="zh-CN" altLang="zh-CN" b="1"/>
              <a:t>注意与</a:t>
            </a:r>
            <a:r>
              <a:rPr lang="en-US" altLang="zh-CN" b="1"/>
              <a:t>interesting</a:t>
            </a:r>
            <a:r>
              <a:rPr lang="zh-CN" altLang="zh-CN" b="1"/>
              <a:t>区分（第</a:t>
            </a:r>
            <a:r>
              <a:rPr lang="en-US" altLang="zh-CN" b="1"/>
              <a:t>10</a:t>
            </a:r>
            <a:r>
              <a:rPr lang="zh-CN" altLang="zh-CN" b="1"/>
              <a:t>题）。</a:t>
            </a:r>
            <a:endParaRPr lang="zh-CN" altLang="zh-CN"/>
          </a:p>
        </p:txBody>
      </p:sp>
      <p:pic>
        <p:nvPicPr>
          <p:cNvPr id="3" name="易错警示.eps" descr="id:21474900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80728"/>
            <a:ext cx="1715561" cy="49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2027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745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